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81" r:id="rId13"/>
    <p:sldId id="265" r:id="rId14"/>
    <p:sldId id="266" r:id="rId15"/>
    <p:sldId id="278" r:id="rId16"/>
    <p:sldId id="279" r:id="rId17"/>
    <p:sldId id="272" r:id="rId18"/>
    <p:sldId id="275" r:id="rId19"/>
    <p:sldId id="282" r:id="rId20"/>
    <p:sldId id="287" r:id="rId21"/>
    <p:sldId id="280" r:id="rId22"/>
    <p:sldId id="273" r:id="rId23"/>
    <p:sldId id="28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47C4A-059D-4CA0-98A9-EB61A148F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64F22D-E7F0-43E5-BEC9-695F94550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50D149-6448-4D15-919A-4BE103AA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DC45F9-DF3D-496C-8BCA-88E670AF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C85C8-FE22-445B-896E-548CC799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5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FF45A-1817-4619-8DC8-763E448E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2E6F86-5656-4969-97A5-79A6430F8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2DC74C-E4D7-4B15-A45B-836E51B9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18F8FE-258C-48CB-B29C-E9C9B719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ABB495-7244-4941-960A-ED06706E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2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3FEA39-2B1D-4C3E-856D-7950DA2E9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D0A51A-1020-4B61-BE6A-3FCC57E11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C0E403-D179-4F6F-9427-20C82AEB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048141-903A-49C8-9362-BBFCD267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779B66-B163-43D2-B9C4-5C8CF4EC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70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2BCD5-919B-4D60-894F-B56B5B03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A1022-7F92-4916-986A-FA2ACA22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77EA6-695F-44DA-95C6-1681F54E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7F547F-749B-400A-8145-43AEB697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359F9-BE9C-4FC8-8E9B-BD439224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21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E8F60-7B84-4DEC-A9CD-62969CC2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1064A8-4469-4137-9057-9039CF6D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46CF4-22E8-41ED-AE66-443309FA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369E2F-D7CF-42D9-97A5-D642EB47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1AA11D-ECF6-41B6-B575-68CA6422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1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C8C1-73E4-4177-8447-62B83040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40F96-77C3-4C89-AE6D-FCC999414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FE9AAE-5E7D-4431-97FE-BC791512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25AB32-4FD9-4F89-91C6-706E94CD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18404B-90E3-47A0-869E-A8DEE90E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187E24-4999-4DAC-89A6-4435157E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34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F3A79-ABD8-4E73-8574-CAB0C31A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E17522-5596-45D7-951E-5757E2FB0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46A5B1-8B63-41CF-A3CF-835145A1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EA60A-8409-4344-81C8-68EB43CC3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57D7BD-9D92-4298-BE7F-4ECDCA611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8B5120-03A5-45EC-9B62-44B6BD2B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74407C-4DC0-4434-939F-D234F7EE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AEF4AF-7DDE-4A86-8607-3A319828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DF610-B5C8-4D6D-9FDE-AC64736F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696681-8A8E-4481-B082-E8629DB9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AA3330-29E7-430F-8BF1-88C5C867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C33EA-8DF6-45A6-98C2-E5F252CA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20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3A9090-6BA5-419A-86A0-29440771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FF85CE-BC76-4DEC-BEFF-3FE857E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87E3E2-907E-4892-9405-8B7B2ECA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2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09FC5-0DD2-4D65-B08F-DDDB06BE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07FE01-DE93-4C74-8140-7786D52D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FE7F87-F539-477C-A42F-D260AAFB5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7962F1-976F-4FD8-B986-0BA4E9DE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68A90C-FC03-42A5-877A-80BA85F6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9DAE35-A219-4129-8A67-E673CAD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26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7B53B-1104-4340-AB4C-AD83F58F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0FBAE7-E56F-4860-A9A6-E4DAE3BCB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57AED-C9A5-4201-9EF2-092CF749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554342-8732-457A-A8B3-F73E7BC1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DDAE9-29A7-4309-8BFB-AC2DA6F8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44D87F-D768-4CC0-A4CE-FA197D02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1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20000"/>
                <a:lumOff val="80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2D9647-6105-4D0D-AA6E-0383436F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FF1101-6E56-4683-A550-50DBA5BD2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AD37A-D965-47B9-AE4B-22E01B30C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5574-7E32-4CBD-BFD7-940A28C8A065}" type="datetimeFigureOut">
              <a:rPr lang="de-DE" smtClean="0"/>
              <a:t>08.11.2018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24C9A5-35BA-41B2-BA78-E1AB3E037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255536-DFDB-4749-B258-4A95863B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4004A-209F-41E2-9918-2340184D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3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ic-pi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nic-pi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onic-pi.mehackit.org/exercises/en/01-introduction/02-play-a-melody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nic-pi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37E94-93BC-46E3-B639-4506D2CE8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58" y="349675"/>
            <a:ext cx="11487072" cy="597856"/>
          </a:xfrm>
        </p:spPr>
        <p:txBody>
          <a:bodyPr>
            <a:normAutofit fontScale="90000"/>
          </a:bodyPr>
          <a:lstStyle/>
          <a:p>
            <a:r>
              <a:rPr lang="de-DE" sz="4800" dirty="0"/>
              <a:t>„Sonic Pi“ – Learning </a:t>
            </a:r>
            <a:r>
              <a:rPr lang="de-DE" sz="4800" dirty="0" err="1"/>
              <a:t>to</a:t>
            </a:r>
            <a:r>
              <a:rPr lang="de-DE" sz="4800" dirty="0"/>
              <a:t> </a:t>
            </a:r>
            <a:r>
              <a:rPr lang="de-DE" sz="4800" dirty="0" err="1"/>
              <a:t>programm</a:t>
            </a:r>
            <a:r>
              <a:rPr lang="de-DE" sz="4800" dirty="0"/>
              <a:t> </a:t>
            </a:r>
            <a:r>
              <a:rPr lang="de-DE" sz="4800" dirty="0" err="1"/>
              <a:t>with</a:t>
            </a:r>
            <a:r>
              <a:rPr lang="de-DE" sz="4800" dirty="0"/>
              <a:t> </a:t>
            </a:r>
            <a:r>
              <a:rPr lang="de-DE" sz="4800" dirty="0" err="1"/>
              <a:t>music</a:t>
            </a:r>
            <a:endParaRPr lang="de-DE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2CC47E-99D1-4D92-9D61-1E77729CD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0730" y="6078261"/>
            <a:ext cx="4410412" cy="574157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bg1"/>
              </a:gs>
              <a:gs pos="69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de-DE" sz="1800" dirty="0"/>
              <a:t>DI (FH) Mario Wüschner MA </a:t>
            </a:r>
            <a:r>
              <a:rPr lang="de-DE" sz="1800" dirty="0" err="1"/>
              <a:t>MSc</a:t>
            </a:r>
            <a:endParaRPr lang="de-DE" sz="1800" dirty="0"/>
          </a:p>
        </p:txBody>
      </p:sp>
      <p:pic>
        <p:nvPicPr>
          <p:cNvPr id="1026" name="Picture 2" descr="https://sonic-pi.net/media/images/home/logo.png">
            <a:extLst>
              <a:ext uri="{FF2B5EF4-FFF2-40B4-BE49-F238E27FC236}">
                <a16:creationId xmlns:a16="http://schemas.microsoft.com/office/drawing/2014/main" id="{FE320F3E-4046-4475-B6C2-00F99A89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00" y="1387190"/>
            <a:ext cx="4552359" cy="4436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ACAEB2B-5E3A-4918-8149-365DC6360C9B}"/>
              </a:ext>
            </a:extLst>
          </p:cNvPr>
          <p:cNvSpPr txBox="1"/>
          <p:nvPr/>
        </p:nvSpPr>
        <p:spPr>
          <a:xfrm>
            <a:off x="7551367" y="5363088"/>
            <a:ext cx="23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</a:t>
            </a:r>
            <a:r>
              <a:rPr lang="de-DE" sz="800" dirty="0">
                <a:hlinkClick r:id="rId3"/>
              </a:rPr>
              <a:t>https://sonic-pi.net/</a:t>
            </a:r>
            <a:r>
              <a:rPr lang="de-DE" sz="800" dirty="0"/>
              <a:t> (01.05.2018)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5AEF59-613D-4B71-A92C-79B8FCA6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58" y="3605349"/>
            <a:ext cx="5533481" cy="28959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189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6AA84-4A90-49C5-AA47-810C4495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EC8901-689E-4B53-943B-35934E00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84" y="1825625"/>
            <a:ext cx="5275225" cy="1401356"/>
          </a:xfrm>
        </p:spPr>
        <p:txBody>
          <a:bodyPr>
            <a:normAutofit/>
          </a:bodyPr>
          <a:lstStyle/>
          <a:p>
            <a:r>
              <a:rPr lang="de-DE" dirty="0"/>
              <a:t>Option </a:t>
            </a:r>
            <a:r>
              <a:rPr lang="de-DE" dirty="0" err="1"/>
              <a:t>release</a:t>
            </a:r>
            <a:endParaRPr lang="de-DE" dirty="0"/>
          </a:p>
          <a:p>
            <a:pPr lvl="1"/>
            <a:r>
              <a:rPr lang="de-DE" dirty="0" err="1"/>
              <a:t>Ausklingzeit</a:t>
            </a:r>
            <a:endParaRPr lang="de-DE" dirty="0"/>
          </a:p>
          <a:p>
            <a:pPr lvl="1"/>
            <a:r>
              <a:rPr lang="de-DE" dirty="0"/>
              <a:t>Standard ist </a:t>
            </a:r>
            <a:r>
              <a:rPr lang="de-DE" dirty="0" err="1"/>
              <a:t>release</a:t>
            </a:r>
            <a:r>
              <a:rPr lang="de-DE" dirty="0"/>
              <a:t> 1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990855-D033-41C3-87A4-0195E6FE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1" y="3631020"/>
            <a:ext cx="5716249" cy="3040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1A1465-6038-4405-BE86-9A893B0D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369" y="1825625"/>
            <a:ext cx="4976020" cy="2845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07F984E-5E78-4999-A5A5-215D375F900C}"/>
              </a:ext>
            </a:extLst>
          </p:cNvPr>
          <p:cNvSpPr txBox="1"/>
          <p:nvPr/>
        </p:nvSpPr>
        <p:spPr>
          <a:xfrm>
            <a:off x="3915784" y="6385153"/>
            <a:ext cx="2103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interne Programmhilfe (7.11.2018)</a:t>
            </a:r>
          </a:p>
        </p:txBody>
      </p:sp>
    </p:spTree>
    <p:extLst>
      <p:ext uri="{BB962C8B-B14F-4D97-AF65-F5344CB8AC3E}">
        <p14:creationId xmlns:p14="http://schemas.microsoft.com/office/powerpoint/2010/main" val="231299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99D4E-7182-4436-A48F-59A1E054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/>
          <a:lstStyle/>
          <a:p>
            <a:r>
              <a:rPr lang="de-DE" dirty="0"/>
              <a:t>Samples dehnen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C5B427-AA12-43AC-B668-6D003D05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80" y="1354283"/>
            <a:ext cx="4729899" cy="5037089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Normalzeit: 1</a:t>
            </a:r>
          </a:p>
          <a:p>
            <a:r>
              <a:rPr lang="de-DE" dirty="0"/>
              <a:t>Verlängerung durch Option rate</a:t>
            </a:r>
          </a:p>
          <a:p>
            <a:pPr lvl="1"/>
            <a:r>
              <a:rPr lang="de-DE" i="1" dirty="0"/>
              <a:t>Sample :</a:t>
            </a:r>
            <a:r>
              <a:rPr lang="de-DE" i="1" dirty="0" err="1"/>
              <a:t>loop_amen</a:t>
            </a:r>
            <a:r>
              <a:rPr lang="de-DE" i="1" dirty="0"/>
              <a:t>, rate 0.5</a:t>
            </a:r>
          </a:p>
          <a:p>
            <a:r>
              <a:rPr lang="de-DE" dirty="0"/>
              <a:t>Verkürzung durch einen Wert höher als 1</a:t>
            </a:r>
          </a:p>
          <a:p>
            <a:pPr lvl="1"/>
            <a:r>
              <a:rPr lang="de-DE" i="1" dirty="0"/>
              <a:t>Sample :</a:t>
            </a:r>
            <a:r>
              <a:rPr lang="de-DE" i="1" dirty="0" err="1"/>
              <a:t>loop_amen</a:t>
            </a:r>
            <a:r>
              <a:rPr lang="de-DE" i="1" dirty="0"/>
              <a:t>, rate 2</a:t>
            </a:r>
          </a:p>
          <a:p>
            <a:r>
              <a:rPr lang="de-DE" i="1" dirty="0"/>
              <a:t>Denkhilfe für 44000 Samples</a:t>
            </a:r>
          </a:p>
          <a:p>
            <a:pPr lvl="1"/>
            <a:r>
              <a:rPr lang="de-DE" i="1" dirty="0"/>
              <a:t>Rate = 1 (44000 Samples/sec) -&gt; 1 Sekunde Abspieldauer</a:t>
            </a:r>
          </a:p>
          <a:p>
            <a:pPr lvl="1"/>
            <a:r>
              <a:rPr lang="de-DE" i="1" dirty="0"/>
              <a:t>Rate = 0.5 (22000/sec) -&gt; 2 Sekunden Abspieldauer</a:t>
            </a:r>
          </a:p>
          <a:p>
            <a:pPr lvl="1"/>
            <a:r>
              <a:rPr lang="de-DE" i="1" dirty="0"/>
              <a:t>Rate = 2 (44000/sec) -&gt;0,5 Sekunden Abspieldauer</a:t>
            </a:r>
            <a:br>
              <a:rPr lang="de-DE" i="1" dirty="0"/>
            </a:br>
            <a:br>
              <a:rPr lang="de-DE" i="1" dirty="0"/>
            </a:br>
            <a:br>
              <a:rPr lang="de-DE" i="1" dirty="0"/>
            </a:br>
            <a:endParaRPr lang="de-DE" i="1" dirty="0"/>
          </a:p>
          <a:p>
            <a:r>
              <a:rPr lang="de-DE" dirty="0"/>
              <a:t>Samples aus Windows OS</a:t>
            </a:r>
          </a:p>
          <a:p>
            <a:pPr lvl="1"/>
            <a:endParaRPr lang="de-DE" i="1" dirty="0"/>
          </a:p>
          <a:p>
            <a:pPr lvl="1"/>
            <a:endParaRPr lang="de-DE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2AFC75-4134-4950-B5DF-1FE1A413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088" y="1467406"/>
            <a:ext cx="6516291" cy="3264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591B15-D17D-4201-9CD7-0BA0D2A9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88" y="5061718"/>
            <a:ext cx="5153027" cy="1204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699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655B5-DE13-4B57-868B-79B1419A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52" y="18255"/>
            <a:ext cx="5697071" cy="1325563"/>
          </a:xfrm>
        </p:spPr>
        <p:txBody>
          <a:bodyPr/>
          <a:lstStyle/>
          <a:p>
            <a:r>
              <a:rPr lang="de-DE" dirty="0"/>
              <a:t>Akkorde und </a:t>
            </a:r>
            <a:r>
              <a:rPr lang="de-DE" dirty="0" err="1"/>
              <a:t>Arpeggios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4E167-DC3D-4B7E-A73A-F3136AF8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52" y="1253331"/>
            <a:ext cx="6279037" cy="2762488"/>
          </a:xfrm>
        </p:spPr>
        <p:txBody>
          <a:bodyPr/>
          <a:lstStyle/>
          <a:p>
            <a:r>
              <a:rPr lang="de-DE" dirty="0"/>
              <a:t>Mehrklänge möglich</a:t>
            </a:r>
          </a:p>
          <a:p>
            <a:pPr lvl="1"/>
            <a:r>
              <a:rPr lang="de-DE" i="1" dirty="0" err="1"/>
              <a:t>play</a:t>
            </a:r>
            <a:r>
              <a:rPr lang="de-DE" i="1" dirty="0"/>
              <a:t> </a:t>
            </a:r>
            <a:r>
              <a:rPr lang="de-DE" i="1" dirty="0" err="1"/>
              <a:t>chord</a:t>
            </a:r>
            <a:r>
              <a:rPr lang="de-DE" i="1" dirty="0"/>
              <a:t>(:E3, :minor) </a:t>
            </a:r>
            <a:r>
              <a:rPr lang="de-DE" dirty="0"/>
              <a:t>- 3. Oktave E-Moll</a:t>
            </a:r>
          </a:p>
          <a:p>
            <a:pPr lvl="1"/>
            <a:r>
              <a:rPr lang="de-DE" i="1" dirty="0" err="1"/>
              <a:t>chord</a:t>
            </a:r>
            <a:r>
              <a:rPr lang="de-DE" i="1" dirty="0"/>
              <a:t>(:E3, :dim7) </a:t>
            </a:r>
            <a:r>
              <a:rPr lang="de-DE" dirty="0"/>
              <a:t>– 3. Oktave E-</a:t>
            </a:r>
            <a:r>
              <a:rPr lang="de-DE" dirty="0" err="1"/>
              <a:t>diminished</a:t>
            </a: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Akkorde mit Einzelton als Arpeggio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E23784-B1C2-46F4-BE92-337CAD6C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31" y="1253331"/>
            <a:ext cx="4626597" cy="2564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419F2D-D26D-4CAD-A962-4F3D1C05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8" y="4378713"/>
            <a:ext cx="8574312" cy="2012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FF5441-B122-4F9F-A372-BEB91E91439D}"/>
              </a:ext>
            </a:extLst>
          </p:cNvPr>
          <p:cNvSpPr txBox="1"/>
          <p:nvPr/>
        </p:nvSpPr>
        <p:spPr>
          <a:xfrm>
            <a:off x="7325958" y="4567110"/>
            <a:ext cx="2103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interne Programmhilfe (7.11.2018)</a:t>
            </a:r>
          </a:p>
        </p:txBody>
      </p:sp>
    </p:spTree>
    <p:extLst>
      <p:ext uri="{BB962C8B-B14F-4D97-AF65-F5344CB8AC3E}">
        <p14:creationId xmlns:p14="http://schemas.microsoft.com/office/powerpoint/2010/main" val="303273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FBFC0-1648-40D7-B398-BCFD237E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46564-46AF-48A5-8B0B-FAC101247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303643" cy="474385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Töne wiederholt abspielen lassen</a:t>
            </a:r>
          </a:p>
          <a:p>
            <a:r>
              <a:rPr lang="de-DE" dirty="0"/>
              <a:t>Iteration (Schleife = Wiederholung) mit bestimmter Anzahl, z.B. drei mal</a:t>
            </a:r>
          </a:p>
          <a:p>
            <a:r>
              <a:rPr lang="de-DE" dirty="0"/>
              <a:t>Schleifen immer mit do … end</a:t>
            </a:r>
          </a:p>
          <a:p>
            <a:r>
              <a:rPr lang="de-DE" dirty="0"/>
              <a:t>Verschachtelte Schleifen</a:t>
            </a:r>
          </a:p>
          <a:p>
            <a:pPr lvl="1"/>
            <a:r>
              <a:rPr lang="de-DE" dirty="0"/>
              <a:t>Achtung: Beginn äußere Schleife, innere Schleife wird immer komplett durchlaufen</a:t>
            </a:r>
          </a:p>
          <a:p>
            <a:pPr lvl="1"/>
            <a:r>
              <a:rPr lang="de-DE" dirty="0"/>
              <a:t>Dann wieder äußere Schleife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989C07-1CAA-43C1-BEB6-7AE1F5F7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344" y="144009"/>
            <a:ext cx="3987327" cy="2805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93FF4A-3D0D-4F74-9007-3F80542B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386" y="3293616"/>
            <a:ext cx="4141329" cy="3275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20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2C3F2-3D74-41E1-B4E9-71C71794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Schleifen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C444A-16B6-4903-89C6-3CD14F2F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7017" cy="4351338"/>
          </a:xfrm>
        </p:spPr>
        <p:txBody>
          <a:bodyPr/>
          <a:lstStyle/>
          <a:p>
            <a:r>
              <a:rPr lang="de-DE" dirty="0"/>
              <a:t>Endlosschleifen</a:t>
            </a:r>
          </a:p>
          <a:p>
            <a:pPr lvl="1"/>
            <a:r>
              <a:rPr lang="de-DE" dirty="0"/>
              <a:t>Wiederholung ohne Ende</a:t>
            </a:r>
          </a:p>
          <a:p>
            <a:r>
              <a:rPr lang="de-DE" dirty="0"/>
              <a:t>Keywords </a:t>
            </a:r>
            <a:r>
              <a:rPr lang="de-DE" i="1" dirty="0"/>
              <a:t>loop</a:t>
            </a:r>
            <a:r>
              <a:rPr lang="de-DE" dirty="0"/>
              <a:t> und </a:t>
            </a:r>
            <a:r>
              <a:rPr lang="de-DE" i="1" dirty="0"/>
              <a:t>do</a:t>
            </a:r>
            <a:r>
              <a:rPr lang="de-DE" dirty="0"/>
              <a:t> .. </a:t>
            </a:r>
            <a:r>
              <a:rPr lang="de-DE" i="1" dirty="0"/>
              <a:t>end</a:t>
            </a:r>
          </a:p>
          <a:p>
            <a:r>
              <a:rPr lang="de-DE" dirty="0"/>
              <a:t>Achtung: jede Anweisung nach </a:t>
            </a:r>
            <a:r>
              <a:rPr lang="de-DE" i="1" dirty="0"/>
              <a:t>end</a:t>
            </a:r>
            <a:r>
              <a:rPr lang="de-DE" dirty="0"/>
              <a:t> würde NIE ausgeführt werden (Problem Endlosschleife)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B902C2-6CC4-4596-B5AB-D4BDD3A1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1" y="428602"/>
            <a:ext cx="6215988" cy="2524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7143B25-4D12-466B-956F-4DB4E9C06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921" y="3140523"/>
            <a:ext cx="6152869" cy="3464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92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CA3F8-78C8-430F-833E-86662093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85148" cy="869786"/>
          </a:xfrm>
        </p:spPr>
        <p:txBody>
          <a:bodyPr/>
          <a:lstStyle/>
          <a:p>
            <a:r>
              <a:rPr lang="de-DE" dirty="0"/>
              <a:t>Funktionen definieren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349D1E-B930-455F-9939-02463BE73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578"/>
            <a:ext cx="5257800" cy="341567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Funktionen fassen mehrere Programmschritte unter einem Namen zusammen</a:t>
            </a:r>
          </a:p>
          <a:p>
            <a:pPr lvl="1"/>
            <a:r>
              <a:rPr lang="de-DE" dirty="0"/>
              <a:t>Keyword </a:t>
            </a:r>
            <a:r>
              <a:rPr lang="de-DE" i="1" dirty="0" err="1"/>
              <a:t>define</a:t>
            </a:r>
            <a:endParaRPr lang="de-DE" i="1" dirty="0"/>
          </a:p>
          <a:p>
            <a:pPr lvl="2"/>
            <a:r>
              <a:rPr lang="de-DE" i="1" dirty="0" err="1"/>
              <a:t>define</a:t>
            </a:r>
            <a:r>
              <a:rPr lang="de-DE" i="1" dirty="0"/>
              <a:t> :</a:t>
            </a:r>
            <a:r>
              <a:rPr lang="de-DE" i="1" dirty="0" err="1"/>
              <a:t>name</a:t>
            </a:r>
            <a:r>
              <a:rPr lang="de-DE" i="1" dirty="0"/>
              <a:t> do</a:t>
            </a:r>
            <a:br>
              <a:rPr lang="de-DE" i="1" dirty="0"/>
            </a:br>
            <a:r>
              <a:rPr lang="de-DE" i="1" dirty="0"/>
              <a:t>    …….</a:t>
            </a:r>
            <a:br>
              <a:rPr lang="de-DE" i="1" dirty="0"/>
            </a:br>
            <a:r>
              <a:rPr lang="de-DE" i="1" dirty="0"/>
              <a:t>End</a:t>
            </a:r>
          </a:p>
          <a:p>
            <a:r>
              <a:rPr lang="de-DE" dirty="0"/>
              <a:t>Funktionen mit Übergabeparametern versehen</a:t>
            </a:r>
          </a:p>
          <a:p>
            <a:endParaRPr lang="de-DE" i="1" dirty="0"/>
          </a:p>
          <a:p>
            <a:pPr marL="914400" lvl="2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04FFCE-6594-454B-80F2-2ADEDF0B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23" y="523302"/>
            <a:ext cx="4800275" cy="5969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1154CB-891C-4E98-A02E-EA3DD5AA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03" y="4732255"/>
            <a:ext cx="3572758" cy="1854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34FFFEC-95AD-4638-BB8C-1201CE3BA86E}"/>
              </a:ext>
            </a:extLst>
          </p:cNvPr>
          <p:cNvSpPr txBox="1"/>
          <p:nvPr/>
        </p:nvSpPr>
        <p:spPr>
          <a:xfrm>
            <a:off x="2667897" y="6586878"/>
            <a:ext cx="2103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interne Programmhilfe (7.11.2018)</a:t>
            </a:r>
          </a:p>
        </p:txBody>
      </p:sp>
    </p:spTree>
    <p:extLst>
      <p:ext uri="{BB962C8B-B14F-4D97-AF65-F5344CB8AC3E}">
        <p14:creationId xmlns:p14="http://schemas.microsoft.com/office/powerpoint/2010/main" val="209881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A422F-7771-4A5C-A0C7-E6A96C6B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E8418-1573-4D4A-B528-B0CEBA2E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4306" cy="4351338"/>
          </a:xfrm>
        </p:spPr>
        <p:txBody>
          <a:bodyPr/>
          <a:lstStyle/>
          <a:p>
            <a:r>
              <a:rPr lang="de-DE" dirty="0"/>
              <a:t>Variablen speichern Werte</a:t>
            </a:r>
          </a:p>
          <a:p>
            <a:r>
              <a:rPr lang="de-DE" dirty="0"/>
              <a:t>Vorteil</a:t>
            </a:r>
          </a:p>
          <a:p>
            <a:pPr lvl="1"/>
            <a:r>
              <a:rPr lang="de-DE" dirty="0"/>
              <a:t>Schnelle Änderung von mehreren Werte möglich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F8DA12-C40D-415E-89CC-56C4F6E7D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963561" cy="38994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966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8ABC6-F854-46F4-B59E-0B96A5CC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Eigenen Sound aufnehmen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04AEE6-5955-488C-9096-21C67ED3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595" cy="4351338"/>
          </a:xfrm>
        </p:spPr>
        <p:txBody>
          <a:bodyPr/>
          <a:lstStyle/>
          <a:p>
            <a:r>
              <a:rPr lang="de-DE" dirty="0"/>
              <a:t>Auf </a:t>
            </a:r>
            <a:r>
              <a:rPr lang="de-DE" i="1" dirty="0" err="1"/>
              <a:t>Rec</a:t>
            </a:r>
            <a:r>
              <a:rPr lang="de-DE" i="1" dirty="0"/>
              <a:t> </a:t>
            </a:r>
            <a:r>
              <a:rPr lang="de-DE" dirty="0"/>
              <a:t>drücken</a:t>
            </a:r>
          </a:p>
          <a:p>
            <a:r>
              <a:rPr lang="de-DE" dirty="0"/>
              <a:t>Auf </a:t>
            </a:r>
            <a:r>
              <a:rPr lang="de-DE" i="1" dirty="0"/>
              <a:t>Run</a:t>
            </a:r>
            <a:r>
              <a:rPr lang="de-DE" dirty="0"/>
              <a:t> drücken</a:t>
            </a:r>
          </a:p>
          <a:p>
            <a:r>
              <a:rPr lang="de-DE" dirty="0"/>
              <a:t>Neuerlich auf </a:t>
            </a:r>
            <a:r>
              <a:rPr lang="de-DE" i="1" dirty="0" err="1"/>
              <a:t>Rec</a:t>
            </a:r>
            <a:r>
              <a:rPr lang="de-DE" i="1" dirty="0"/>
              <a:t> </a:t>
            </a:r>
            <a:r>
              <a:rPr lang="de-DE" dirty="0"/>
              <a:t>drücken und Dateiname eingeben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924AA7-618A-4EEF-A19B-B79BB271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95" y="1625814"/>
            <a:ext cx="6013076" cy="1685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77CE47-BE34-4ABB-A20D-2B890EDE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5" y="3546378"/>
            <a:ext cx="5953973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432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2013E-DA4D-4DC4-BA04-11BC2C5D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Zufallsmelodie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0E7BE4-A148-40B5-B7E4-18C5F885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635" cy="4351338"/>
          </a:xfrm>
        </p:spPr>
        <p:txBody>
          <a:bodyPr/>
          <a:lstStyle/>
          <a:p>
            <a:r>
              <a:rPr lang="de-DE" dirty="0"/>
              <a:t>Über die Anweisung </a:t>
            </a:r>
            <a:r>
              <a:rPr lang="de-DE" i="1" dirty="0" err="1"/>
              <a:t>play</a:t>
            </a:r>
            <a:r>
              <a:rPr lang="de-DE" i="1" dirty="0"/>
              <a:t> </a:t>
            </a:r>
            <a:r>
              <a:rPr lang="de-DE" i="1" dirty="0" err="1"/>
              <a:t>rrand</a:t>
            </a:r>
            <a:r>
              <a:rPr lang="de-DE" dirty="0"/>
              <a:t>(50, 95)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F2E097-E489-4F16-91B2-D152740AB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10"/>
          <a:stretch/>
        </p:blipFill>
        <p:spPr>
          <a:xfrm>
            <a:off x="1028506" y="2522519"/>
            <a:ext cx="8812494" cy="3227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764D93-4FF9-4514-8842-463C2F33F71E}"/>
              </a:ext>
            </a:extLst>
          </p:cNvPr>
          <p:cNvSpPr txBox="1"/>
          <p:nvPr/>
        </p:nvSpPr>
        <p:spPr>
          <a:xfrm>
            <a:off x="7046260" y="5201812"/>
            <a:ext cx="2103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interne Programmhilfe (7.11.2018)</a:t>
            </a:r>
          </a:p>
        </p:txBody>
      </p:sp>
    </p:spTree>
    <p:extLst>
      <p:ext uri="{BB962C8B-B14F-4D97-AF65-F5344CB8AC3E}">
        <p14:creationId xmlns:p14="http://schemas.microsoft.com/office/powerpoint/2010/main" val="184017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276BC-FA95-4B00-8354-FC24E8B1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Zufälliges Cutten von Zufallstönen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8AB7E8-64B0-4FFB-BEB4-0EC26E6D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8219"/>
            <a:ext cx="10515599" cy="1940429"/>
          </a:xfrm>
        </p:spPr>
        <p:txBody>
          <a:bodyPr/>
          <a:lstStyle/>
          <a:p>
            <a:r>
              <a:rPr lang="de-DE" dirty="0"/>
              <a:t>Optimal ist der </a:t>
            </a:r>
            <a:r>
              <a:rPr lang="de-DE" dirty="0" err="1"/>
              <a:t>Synth</a:t>
            </a:r>
            <a:r>
              <a:rPr lang="de-DE" dirty="0"/>
              <a:t>-Klang :tb303</a:t>
            </a:r>
          </a:p>
          <a:p>
            <a:r>
              <a:rPr lang="de-DE" i="1" dirty="0" err="1"/>
              <a:t>cutoff</a:t>
            </a:r>
            <a:r>
              <a:rPr lang="de-DE" dirty="0"/>
              <a:t>: schneidet Töne zwischen 60 und 120 ab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7D55CF-3073-44E8-B34D-5A9B5D77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9529"/>
            <a:ext cx="10316135" cy="245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9F37C4-959E-40D1-A828-18F1DCE53297}"/>
              </a:ext>
            </a:extLst>
          </p:cNvPr>
          <p:cNvSpPr txBox="1"/>
          <p:nvPr/>
        </p:nvSpPr>
        <p:spPr>
          <a:xfrm>
            <a:off x="3388659" y="7096916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Auszug integrierte Programmhilfe Sonic Pi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390B0A-0276-4059-BEBC-633128AB144B}"/>
              </a:ext>
            </a:extLst>
          </p:cNvPr>
          <p:cNvSpPr txBox="1"/>
          <p:nvPr/>
        </p:nvSpPr>
        <p:spPr>
          <a:xfrm>
            <a:off x="7999656" y="4979591"/>
            <a:ext cx="2103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interne Programmhilfe (7.11.2018)</a:t>
            </a:r>
          </a:p>
        </p:txBody>
      </p:sp>
    </p:spTree>
    <p:extLst>
      <p:ext uri="{BB962C8B-B14F-4D97-AF65-F5344CB8AC3E}">
        <p14:creationId xmlns:p14="http://schemas.microsoft.com/office/powerpoint/2010/main" val="8393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65B30-C542-4700-9F7C-53B52F61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150458"/>
            <a:ext cx="10515600" cy="834197"/>
          </a:xfrm>
        </p:spPr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A5D37-127F-4F99-A2C2-1253BEBDC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1275660"/>
            <a:ext cx="10515600" cy="28722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Entwickelt</a:t>
            </a:r>
            <a:r>
              <a:rPr lang="en-US" dirty="0"/>
              <a:t> an der University of Cambridge Computer Laboratory</a:t>
            </a:r>
          </a:p>
          <a:p>
            <a:r>
              <a:rPr lang="de-DE" dirty="0"/>
              <a:t>Laufend erweitert von Sam Aaron und Sonic Pi Core Team</a:t>
            </a:r>
          </a:p>
          <a:p>
            <a:r>
              <a:rPr lang="de-DE" dirty="0"/>
              <a:t>Open Source Projekt</a:t>
            </a:r>
          </a:p>
          <a:p>
            <a:r>
              <a:rPr lang="de-DE" dirty="0"/>
              <a:t>Kostenlose Nutzung mit </a:t>
            </a:r>
            <a:r>
              <a:rPr lang="de-DE" dirty="0" err="1"/>
              <a:t>MIT</a:t>
            </a:r>
            <a:r>
              <a:rPr lang="de-DE" dirty="0"/>
              <a:t> Lizenz</a:t>
            </a:r>
          </a:p>
          <a:p>
            <a:r>
              <a:rPr lang="de-DE" dirty="0"/>
              <a:t>Entwickelt für Raspberry Pi (</a:t>
            </a:r>
            <a:r>
              <a:rPr lang="de-DE" dirty="0" err="1"/>
              <a:t>Raspian</a:t>
            </a:r>
            <a:r>
              <a:rPr lang="de-DE" dirty="0"/>
              <a:t>), Versionen auch für Windows und Mac OS</a:t>
            </a:r>
          </a:p>
          <a:p>
            <a:r>
              <a:rPr lang="de-DE" dirty="0"/>
              <a:t>Interessant für Schulen mit  Portable USB Variante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8777DB-BC85-418D-A459-1BCA655E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31" y="4022034"/>
            <a:ext cx="5834205" cy="2685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4807662-6856-4F7D-AE5D-CAAE51AA001E}"/>
              </a:ext>
            </a:extLst>
          </p:cNvPr>
          <p:cNvSpPr txBox="1"/>
          <p:nvPr/>
        </p:nvSpPr>
        <p:spPr>
          <a:xfrm>
            <a:off x="10042775" y="6492098"/>
            <a:ext cx="23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</a:t>
            </a:r>
            <a:r>
              <a:rPr lang="de-DE" sz="800" dirty="0">
                <a:hlinkClick r:id="rId3"/>
              </a:rPr>
              <a:t>https://sonic-pi.net/</a:t>
            </a:r>
            <a:r>
              <a:rPr lang="de-DE" sz="800" dirty="0"/>
              <a:t> (01.05.2018)</a:t>
            </a:r>
          </a:p>
        </p:txBody>
      </p:sp>
    </p:spTree>
    <p:extLst>
      <p:ext uri="{BB962C8B-B14F-4D97-AF65-F5344CB8AC3E}">
        <p14:creationId xmlns:p14="http://schemas.microsoft.com/office/powerpoint/2010/main" val="264245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117A0-E9FC-4C5B-986F-870D2F60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C5727-B267-4616-8A7D-345F386B7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649" cy="1229547"/>
          </a:xfrm>
        </p:spPr>
        <p:txBody>
          <a:bodyPr/>
          <a:lstStyle/>
          <a:p>
            <a:r>
              <a:rPr lang="de-DE" dirty="0"/>
              <a:t>Korrektes Einsetzen von Tönen und </a:t>
            </a:r>
            <a:r>
              <a:rPr lang="de-DE" dirty="0" err="1"/>
              <a:t>sleeps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59A595-565A-4711-90CB-78912273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88" y="2534770"/>
            <a:ext cx="6002561" cy="404084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CDC7DB5-A93C-4701-BE30-3D6BD78AF828}"/>
              </a:ext>
            </a:extLst>
          </p:cNvPr>
          <p:cNvSpPr txBox="1"/>
          <p:nvPr/>
        </p:nvSpPr>
        <p:spPr>
          <a:xfrm>
            <a:off x="4125559" y="6449446"/>
            <a:ext cx="252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/>
              <a:t>Mehackit</a:t>
            </a:r>
            <a:r>
              <a:rPr lang="de-DE" sz="800" dirty="0"/>
              <a:t>, </a:t>
            </a:r>
            <a:r>
              <a:rPr lang="de-DE" sz="800" dirty="0">
                <a:hlinkClick r:id="rId3"/>
              </a:rPr>
              <a:t>http://sonic-pi.mehackit.org/exercises/en/01-introduction/02-play-a-melody.html</a:t>
            </a:r>
            <a:r>
              <a:rPr lang="de-DE" sz="800" dirty="0"/>
              <a:t> (7.11.2018)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8940CF-5502-4EDC-AB88-38DB32882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082" y="265335"/>
            <a:ext cx="4186585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76A4A-6E3A-48F5-8ADF-71DDD3D6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 Coding </a:t>
            </a:r>
            <a:r>
              <a:rPr lang="de-DE" dirty="0" err="1"/>
              <a:t>basics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82311-6E0D-4D87-91A1-AB90FA4E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6494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Wichtig sind das Keyword </a:t>
            </a:r>
            <a:r>
              <a:rPr lang="de-DE" dirty="0" err="1"/>
              <a:t>live_coding</a:t>
            </a:r>
            <a:r>
              <a:rPr lang="de-DE" dirty="0"/>
              <a:t> samt Variablenname</a:t>
            </a:r>
          </a:p>
          <a:p>
            <a:r>
              <a:rPr lang="de-DE" dirty="0" err="1"/>
              <a:t>Live_loops</a:t>
            </a:r>
            <a:r>
              <a:rPr lang="de-DE" dirty="0"/>
              <a:t> sind vereinfachte Threads!!</a:t>
            </a:r>
          </a:p>
          <a:p>
            <a:r>
              <a:rPr lang="de-DE" dirty="0"/>
              <a:t>Auch mehrere Live-</a:t>
            </a:r>
            <a:r>
              <a:rPr lang="de-DE" dirty="0" err="1"/>
              <a:t>Codings</a:t>
            </a:r>
            <a:r>
              <a:rPr lang="de-DE" dirty="0"/>
              <a:t> parallel möglich</a:t>
            </a:r>
          </a:p>
          <a:p>
            <a:r>
              <a:rPr lang="de-DE" dirty="0"/>
              <a:t>Wichtig unterschiedliche Variablenname vergeben</a:t>
            </a:r>
          </a:p>
          <a:p>
            <a:r>
              <a:rPr lang="de-DE" dirty="0"/>
              <a:t>Mehrere Live-</a:t>
            </a:r>
            <a:r>
              <a:rPr lang="de-DE" dirty="0" err="1"/>
              <a:t>Codings</a:t>
            </a:r>
            <a:r>
              <a:rPr lang="de-DE" dirty="0"/>
              <a:t> müssen ev. synchronisiert werden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46AB47-43DB-4612-929F-E6D8BF0D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99" y="610549"/>
            <a:ext cx="5020391" cy="5882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59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30322-BBC0-4C68-91EC-84E784A4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 Coding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F8770C-E448-4AC8-8C25-A46C9B9B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DE" dirty="0"/>
              <a:t>Sound abspielen</a:t>
            </a:r>
          </a:p>
          <a:p>
            <a:r>
              <a:rPr lang="de-DE" dirty="0"/>
              <a:t>Änderung durchführen im Code</a:t>
            </a:r>
          </a:p>
          <a:p>
            <a:r>
              <a:rPr lang="de-DE" dirty="0"/>
              <a:t>Erneut Run aufrufen</a:t>
            </a:r>
          </a:p>
          <a:p>
            <a:pPr lvl="1"/>
            <a:r>
              <a:rPr lang="de-DE" dirty="0"/>
              <a:t>Sound läuft mit Änderung weiter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65FEDC-A764-48E0-8FA8-17862A40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24" y="3847913"/>
            <a:ext cx="2809573" cy="2836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3B01AC-875F-45FD-9CB8-BCF384BD0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5" y="4733366"/>
            <a:ext cx="2965159" cy="90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8EB7BD-1C48-4EAA-9BE2-73A79FBB6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700" y="3112994"/>
            <a:ext cx="3281525" cy="3523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F6D568-EDB1-4955-A5B8-E7D79AC2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16" y="679078"/>
            <a:ext cx="2965159" cy="90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6EE4BBD-7FE6-4FC7-94A5-4AD9985082EE}"/>
              </a:ext>
            </a:extLst>
          </p:cNvPr>
          <p:cNvSpPr/>
          <p:nvPr/>
        </p:nvSpPr>
        <p:spPr>
          <a:xfrm>
            <a:off x="3139888" y="4001294"/>
            <a:ext cx="699247" cy="35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2E6C7CF9-1A49-4D64-9E1A-CEA9DE4B4CB9}"/>
              </a:ext>
            </a:extLst>
          </p:cNvPr>
          <p:cNvSpPr/>
          <p:nvPr/>
        </p:nvSpPr>
        <p:spPr>
          <a:xfrm>
            <a:off x="7403075" y="4001293"/>
            <a:ext cx="699247" cy="35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CF8112C-E17C-442A-B430-AF8C0D193607}"/>
              </a:ext>
            </a:extLst>
          </p:cNvPr>
          <p:cNvSpPr/>
          <p:nvPr/>
        </p:nvSpPr>
        <p:spPr>
          <a:xfrm rot="16200000">
            <a:off x="9739071" y="2323491"/>
            <a:ext cx="699247" cy="35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2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DDA3E-FB74-4F91-AD83-8E9FA02F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Demobeispiel mit </a:t>
            </a:r>
            <a:r>
              <a:rPr lang="de-DE" dirty="0" err="1"/>
              <a:t>live_loops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1AA958-F8AE-47C8-93FD-AA3FB568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59" y="1690688"/>
            <a:ext cx="4254432" cy="4351338"/>
          </a:xfrm>
        </p:spPr>
        <p:txBody>
          <a:bodyPr>
            <a:normAutofit/>
          </a:bodyPr>
          <a:lstStyle/>
          <a:p>
            <a:r>
              <a:rPr lang="de-DE" sz="3200" dirty="0"/>
              <a:t>Funktion </a:t>
            </a:r>
            <a:r>
              <a:rPr lang="de-DE" sz="3200" i="1" dirty="0"/>
              <a:t>:</a:t>
            </a:r>
            <a:r>
              <a:rPr lang="de-DE" sz="3200" i="1" dirty="0" err="1"/>
              <a:t>my_loop</a:t>
            </a:r>
            <a:r>
              <a:rPr lang="de-DE" sz="3200" i="1" dirty="0"/>
              <a:t> </a:t>
            </a:r>
            <a:r>
              <a:rPr lang="de-DE" sz="3200" dirty="0"/>
              <a:t>ist die Melodie</a:t>
            </a:r>
          </a:p>
          <a:p>
            <a:r>
              <a:rPr lang="de-DE" sz="3200" dirty="0" err="1"/>
              <a:t>Live_loops</a:t>
            </a:r>
            <a:r>
              <a:rPr lang="de-DE" sz="3200" dirty="0"/>
              <a:t> </a:t>
            </a:r>
            <a:r>
              <a:rPr lang="de-DE" sz="3200" i="1" dirty="0"/>
              <a:t>:bass </a:t>
            </a:r>
            <a:r>
              <a:rPr lang="de-DE" sz="3200" dirty="0"/>
              <a:t>und</a:t>
            </a:r>
            <a:r>
              <a:rPr lang="de-DE" sz="3200" i="1" dirty="0"/>
              <a:t> </a:t>
            </a:r>
            <a:r>
              <a:rPr lang="de-DE" sz="3200" dirty="0"/>
              <a:t> </a:t>
            </a:r>
            <a:r>
              <a:rPr lang="de-DE" sz="3200" i="1" dirty="0"/>
              <a:t>:</a:t>
            </a:r>
            <a:r>
              <a:rPr lang="de-DE" sz="3200" i="1" dirty="0" err="1"/>
              <a:t>hihat</a:t>
            </a:r>
            <a:r>
              <a:rPr lang="de-DE" sz="3200" i="1" dirty="0"/>
              <a:t> </a:t>
            </a:r>
            <a:r>
              <a:rPr lang="de-DE" sz="3200" dirty="0"/>
              <a:t>sind Rhythmusgeneratoren</a:t>
            </a:r>
          </a:p>
          <a:p>
            <a:pPr marL="0" indent="0">
              <a:buNone/>
            </a:pP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B5DCE6-93E5-4B95-BB82-A0714757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14" y="1690687"/>
            <a:ext cx="7275427" cy="4680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861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F54B7-0BC0-4404-9BC9-29765EC5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de-DE" dirty="0"/>
              <a:t>Programmoberfläche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0D79BB-2901-454A-8140-DAA0A1EF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1363952"/>
            <a:ext cx="11597004" cy="5063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3E9864-A03D-437E-BC0B-318679FE4F2A}"/>
              </a:ext>
            </a:extLst>
          </p:cNvPr>
          <p:cNvSpPr txBox="1"/>
          <p:nvPr/>
        </p:nvSpPr>
        <p:spPr>
          <a:xfrm>
            <a:off x="8366432" y="5378632"/>
            <a:ext cx="272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Sonic Pi,  programminterne Hilfe  (01.05.2018)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C06AE5-E753-4561-8FAD-974833955972}"/>
              </a:ext>
            </a:extLst>
          </p:cNvPr>
          <p:cNvSpPr txBox="1"/>
          <p:nvPr/>
        </p:nvSpPr>
        <p:spPr>
          <a:xfrm>
            <a:off x="8219354" y="6492874"/>
            <a:ext cx="23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Sonic Pi, </a:t>
            </a:r>
            <a:r>
              <a:rPr lang="de-DE" sz="800" dirty="0">
                <a:hlinkClick r:id="rId3"/>
              </a:rPr>
              <a:t>https://sonic-pi.net/</a:t>
            </a:r>
            <a:r>
              <a:rPr lang="de-DE" sz="800" dirty="0"/>
              <a:t> (01.05.2018)</a:t>
            </a:r>
          </a:p>
        </p:txBody>
      </p:sp>
    </p:spTree>
    <p:extLst>
      <p:ext uri="{BB962C8B-B14F-4D97-AF65-F5344CB8AC3E}">
        <p14:creationId xmlns:p14="http://schemas.microsoft.com/office/powerpoint/2010/main" val="17477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2F5AA-B033-47CC-AB09-71E8CD1F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Befehle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028093-3054-40E0-8EF4-37D83803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1957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Abspielen von Tönen mit </a:t>
            </a:r>
            <a:r>
              <a:rPr lang="de-DE" dirty="0" err="1"/>
              <a:t>play</a:t>
            </a:r>
            <a:endParaRPr lang="de-DE" dirty="0"/>
          </a:p>
          <a:p>
            <a:r>
              <a:rPr lang="de-DE" dirty="0"/>
              <a:t>Mehrere </a:t>
            </a:r>
            <a:r>
              <a:rPr lang="de-DE" dirty="0" err="1"/>
              <a:t>plays</a:t>
            </a:r>
            <a:r>
              <a:rPr lang="de-DE" dirty="0"/>
              <a:t> spielen die Töne </a:t>
            </a:r>
            <a:r>
              <a:rPr lang="de-DE" dirty="0" err="1"/>
              <a:t>gleichzeitg</a:t>
            </a:r>
            <a:endParaRPr lang="de-DE" dirty="0"/>
          </a:p>
          <a:p>
            <a:r>
              <a:rPr lang="de-DE" dirty="0"/>
              <a:t>Sleep baut „Pausen“ ein</a:t>
            </a:r>
          </a:p>
          <a:p>
            <a:r>
              <a:rPr lang="de-DE" i="1" dirty="0" err="1"/>
              <a:t>play</a:t>
            </a:r>
            <a:r>
              <a:rPr lang="de-DE" i="1" dirty="0"/>
              <a:t> 60 </a:t>
            </a:r>
            <a:r>
              <a:rPr lang="de-DE" dirty="0"/>
              <a:t>spielt Ton C in der 4. Oktave (60igster Ton auf dem Klavier) </a:t>
            </a:r>
          </a:p>
          <a:p>
            <a:r>
              <a:rPr lang="de-DE" i="1" dirty="0" err="1"/>
              <a:t>play</a:t>
            </a:r>
            <a:r>
              <a:rPr lang="de-DE" i="1" dirty="0"/>
              <a:t> 61 </a:t>
            </a:r>
            <a:r>
              <a:rPr lang="de-DE" dirty="0"/>
              <a:t>spielt Ton Cis</a:t>
            </a:r>
          </a:p>
          <a:p>
            <a:r>
              <a:rPr lang="de-DE" i="1" dirty="0" err="1"/>
              <a:t>play</a:t>
            </a:r>
            <a:r>
              <a:rPr lang="de-DE" i="1" dirty="0"/>
              <a:t> 62 </a:t>
            </a:r>
            <a:r>
              <a:rPr lang="de-DE" dirty="0"/>
              <a:t>spielt Ton D</a:t>
            </a:r>
          </a:p>
          <a:p>
            <a:r>
              <a:rPr lang="de-DE" dirty="0"/>
              <a:t>Merke -&gt; Ohne Sleep sind Mehrklänge realisierbar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CA0A80-73A4-4800-9C49-F43CF31A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86" y="1690688"/>
            <a:ext cx="4869171" cy="3251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93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7E496-067D-4ED4-8B55-0BCDC86C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Akkorde abspielen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FA0912-9421-4977-B049-EE119B5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9209" cy="4351338"/>
          </a:xfrm>
        </p:spPr>
        <p:txBody>
          <a:bodyPr/>
          <a:lstStyle/>
          <a:p>
            <a:r>
              <a:rPr lang="de-DE" dirty="0"/>
              <a:t>Kommentare werden nicht abgearbeitet, mit # gesetzt</a:t>
            </a:r>
          </a:p>
          <a:p>
            <a:r>
              <a:rPr lang="de-DE" dirty="0"/>
              <a:t>Mehrere Töne auf einmal ergeben Akkorde (Mehrklänge)</a:t>
            </a:r>
          </a:p>
          <a:p>
            <a:r>
              <a:rPr lang="de-DE" dirty="0"/>
              <a:t>Aufgrund des fehlenden </a:t>
            </a:r>
            <a:r>
              <a:rPr lang="de-DE" i="1" dirty="0" err="1"/>
              <a:t>Sleeps</a:t>
            </a:r>
            <a:r>
              <a:rPr lang="de-DE" dirty="0"/>
              <a:t> ertönen alle auf einmal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750C6E-A52A-4867-ADF1-2D0B2B5F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49" y="1825624"/>
            <a:ext cx="6096001" cy="3110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64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B7782-C0A3-40E6-BAF9-B977571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 per Namen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A17DC-63D5-40D4-B44A-3BEFA0A0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1087" cy="4351338"/>
          </a:xfrm>
        </p:spPr>
        <p:txBody>
          <a:bodyPr/>
          <a:lstStyle/>
          <a:p>
            <a:r>
              <a:rPr lang="de-DE" dirty="0"/>
              <a:t>Noten können auch per Name aufgerufen werden, Beispiel </a:t>
            </a:r>
            <a:r>
              <a:rPr lang="de-DE" i="1" dirty="0" err="1"/>
              <a:t>play</a:t>
            </a:r>
            <a:r>
              <a:rPr lang="de-DE" i="1" dirty="0"/>
              <a:t> :C (wäre eigentlich C in der 4. Oktave)</a:t>
            </a:r>
          </a:p>
          <a:p>
            <a:r>
              <a:rPr lang="de-DE" dirty="0"/>
              <a:t>Oktave bestimmen</a:t>
            </a:r>
          </a:p>
          <a:p>
            <a:pPr lvl="1"/>
            <a:r>
              <a:rPr lang="de-DE" dirty="0"/>
              <a:t>Beispiel Oktave 2:  </a:t>
            </a:r>
            <a:r>
              <a:rPr lang="de-DE" i="1" dirty="0" err="1"/>
              <a:t>play</a:t>
            </a:r>
            <a:r>
              <a:rPr lang="de-DE" i="1" dirty="0"/>
              <a:t> :C2</a:t>
            </a:r>
          </a:p>
          <a:p>
            <a:r>
              <a:rPr lang="de-DE" dirty="0"/>
              <a:t>Halbton höher mit s, </a:t>
            </a:r>
            <a:r>
              <a:rPr lang="de-DE" dirty="0" err="1"/>
              <a:t>Bsp</a:t>
            </a:r>
            <a:r>
              <a:rPr lang="de-DE" dirty="0"/>
              <a:t>: </a:t>
            </a:r>
            <a:r>
              <a:rPr lang="de-DE" dirty="0" err="1"/>
              <a:t>play</a:t>
            </a:r>
            <a:r>
              <a:rPr lang="de-DE" dirty="0"/>
              <a:t> :</a:t>
            </a:r>
            <a:r>
              <a:rPr lang="de-DE" dirty="0" err="1"/>
              <a:t>Cs</a:t>
            </a:r>
            <a:endParaRPr lang="de-DE" dirty="0"/>
          </a:p>
          <a:p>
            <a:r>
              <a:rPr lang="de-DE" dirty="0"/>
              <a:t>Halbton niedriger mit b, </a:t>
            </a:r>
            <a:r>
              <a:rPr lang="de-DE" dirty="0" err="1"/>
              <a:t>Bsp</a:t>
            </a:r>
            <a:r>
              <a:rPr lang="de-DE" dirty="0"/>
              <a:t>: </a:t>
            </a:r>
            <a:r>
              <a:rPr lang="de-DE" i="1" dirty="0" err="1"/>
              <a:t>play</a:t>
            </a:r>
            <a:r>
              <a:rPr lang="de-DE" i="1" dirty="0"/>
              <a:t> :</a:t>
            </a:r>
            <a:r>
              <a:rPr lang="de-DE" i="1" dirty="0" err="1"/>
              <a:t>Cb</a:t>
            </a:r>
            <a:endParaRPr lang="de-DE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FDE874-C122-4D41-B7E8-04C106F5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60" y="1690688"/>
            <a:ext cx="5841898" cy="4261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946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0F9AB-60A3-4790-B6B8-6419290C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2EDAF9-9EA8-463F-9707-E111863E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4115" cy="4351338"/>
          </a:xfrm>
        </p:spPr>
        <p:txBody>
          <a:bodyPr>
            <a:normAutofit fontScale="92500"/>
          </a:bodyPr>
          <a:lstStyle/>
          <a:p>
            <a:r>
              <a:rPr lang="de-DE" dirty="0"/>
              <a:t>Sind voraufgenommene Effekte</a:t>
            </a:r>
          </a:p>
          <a:p>
            <a:r>
              <a:rPr lang="de-DE" dirty="0"/>
              <a:t>Benötigen keinen Play-Befehl</a:t>
            </a:r>
          </a:p>
          <a:p>
            <a:r>
              <a:rPr lang="de-DE" dirty="0"/>
              <a:t>Aufrufbar mit Keyword </a:t>
            </a:r>
            <a:r>
              <a:rPr lang="de-DE" i="1" dirty="0"/>
              <a:t>sample :</a:t>
            </a:r>
            <a:r>
              <a:rPr lang="de-DE" i="1" dirty="0" err="1"/>
              <a:t>name_sample</a:t>
            </a:r>
            <a:endParaRPr lang="de-DE" dirty="0"/>
          </a:p>
          <a:p>
            <a:r>
              <a:rPr lang="de-DE" dirty="0"/>
              <a:t>Überlagern sich ohne </a:t>
            </a:r>
            <a:r>
              <a:rPr lang="de-DE" i="1" dirty="0" err="1"/>
              <a:t>sleep</a:t>
            </a:r>
            <a:r>
              <a:rPr lang="de-DE" dirty="0"/>
              <a:t> direkt</a:t>
            </a:r>
          </a:p>
          <a:p>
            <a:r>
              <a:rPr lang="de-DE" dirty="0"/>
              <a:t>Bei </a:t>
            </a:r>
            <a:r>
              <a:rPr lang="de-DE" i="1" dirty="0" err="1"/>
              <a:t>sleep</a:t>
            </a:r>
            <a:r>
              <a:rPr lang="de-DE" dirty="0"/>
              <a:t> keine automatische Pause erkennbar, aber geordnete Überlagerung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D1EE48-9428-40AF-8312-DEC4DC8A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16" y="1690687"/>
            <a:ext cx="6310704" cy="4351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51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468B7-FB45-42ED-90D9-16801D3B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de-DE" dirty="0" err="1"/>
              <a:t>Synths</a:t>
            </a:r>
            <a:r>
              <a:rPr lang="de-DE" dirty="0"/>
              <a:t> - Synthesizer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921713-99C5-4A7E-AF43-3FBD1641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09946"/>
            <a:ext cx="5769935" cy="478251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Samples sind vorab aufgenommene Sequenzen</a:t>
            </a:r>
          </a:p>
          <a:p>
            <a:r>
              <a:rPr lang="de-DE" dirty="0" err="1"/>
              <a:t>Syths</a:t>
            </a:r>
            <a:r>
              <a:rPr lang="de-DE" dirty="0"/>
              <a:t> sind im Live-Betrieb manipulierbare Sounds</a:t>
            </a:r>
          </a:p>
          <a:p>
            <a:r>
              <a:rPr lang="de-DE" dirty="0"/>
              <a:t>Aufrufen mit den Keywords </a:t>
            </a:r>
            <a:r>
              <a:rPr lang="de-DE" i="1" dirty="0" err="1"/>
              <a:t>use_synth</a:t>
            </a:r>
            <a:r>
              <a:rPr lang="de-DE" dirty="0"/>
              <a:t>, Beispiel: </a:t>
            </a:r>
            <a:r>
              <a:rPr lang="de-DE" i="1" dirty="0" err="1"/>
              <a:t>use_synth</a:t>
            </a:r>
            <a:r>
              <a:rPr lang="de-DE" i="1" dirty="0"/>
              <a:t> :</a:t>
            </a:r>
            <a:r>
              <a:rPr lang="de-DE" i="1" dirty="0" err="1"/>
              <a:t>prophet</a:t>
            </a:r>
            <a:endParaRPr lang="de-DE" i="1" dirty="0"/>
          </a:p>
          <a:p>
            <a:r>
              <a:rPr lang="de-DE" dirty="0"/>
              <a:t>Wichtig - der </a:t>
            </a:r>
            <a:r>
              <a:rPr lang="de-DE" dirty="0" err="1"/>
              <a:t>Synth</a:t>
            </a:r>
            <a:r>
              <a:rPr lang="de-DE" dirty="0"/>
              <a:t> beeinflusst immer die folgenden Töne</a:t>
            </a:r>
          </a:p>
          <a:p>
            <a:r>
              <a:rPr lang="de-DE" dirty="0" err="1"/>
              <a:t>Synths</a:t>
            </a:r>
            <a:r>
              <a:rPr lang="de-DE" dirty="0"/>
              <a:t> ohne play-Kommando wertlos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1A84DC-6BA9-4FE0-99A6-1118F3E7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601" y="1309946"/>
            <a:ext cx="5337117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440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6AA84-4A90-49C5-AA47-810C4495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EC8901-689E-4B53-943B-35934E00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84" y="1825625"/>
            <a:ext cx="5275225" cy="466725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Options sind Parameter, die an </a:t>
            </a:r>
            <a:r>
              <a:rPr lang="de-DE" i="1" dirty="0" err="1"/>
              <a:t>play</a:t>
            </a:r>
            <a:r>
              <a:rPr lang="de-DE" i="1" dirty="0"/>
              <a:t> </a:t>
            </a:r>
            <a:r>
              <a:rPr lang="de-DE" dirty="0"/>
              <a:t>oder </a:t>
            </a:r>
            <a:r>
              <a:rPr lang="de-DE" i="1" dirty="0"/>
              <a:t>sample</a:t>
            </a:r>
            <a:r>
              <a:rPr lang="de-DE" dirty="0"/>
              <a:t> zusätzlich übergeben werden können</a:t>
            </a:r>
          </a:p>
          <a:p>
            <a:r>
              <a:rPr lang="de-DE" dirty="0" err="1"/>
              <a:t>Beipiele</a:t>
            </a:r>
            <a:r>
              <a:rPr lang="de-DE" dirty="0"/>
              <a:t> sind die Options </a:t>
            </a:r>
            <a:r>
              <a:rPr lang="de-DE" i="1" dirty="0" err="1"/>
              <a:t>pan</a:t>
            </a:r>
            <a:r>
              <a:rPr lang="de-DE" dirty="0"/>
              <a:t> und </a:t>
            </a:r>
            <a:r>
              <a:rPr lang="de-DE" dirty="0" err="1"/>
              <a:t>amp</a:t>
            </a:r>
            <a:endParaRPr lang="de-DE" dirty="0"/>
          </a:p>
          <a:p>
            <a:pPr lvl="1"/>
            <a:r>
              <a:rPr lang="de-DE" i="1" dirty="0" err="1"/>
              <a:t>amp</a:t>
            </a:r>
            <a:r>
              <a:rPr lang="de-DE" dirty="0"/>
              <a:t>: Amplitude mit Normal-Wert 1 (von 0 bis 1). Achtung: </a:t>
            </a:r>
            <a:r>
              <a:rPr lang="de-DE" i="1" dirty="0" err="1"/>
              <a:t>amp</a:t>
            </a:r>
            <a:r>
              <a:rPr lang="de-DE" dirty="0"/>
              <a:t> 2, 10, 100 auch möglich</a:t>
            </a:r>
          </a:p>
          <a:p>
            <a:pPr lvl="1"/>
            <a:r>
              <a:rPr lang="de-DE" i="1" dirty="0" err="1"/>
              <a:t>pan</a:t>
            </a:r>
            <a:r>
              <a:rPr lang="de-DE" dirty="0"/>
              <a:t>: regelt, ob Stereosound links/rechts/mittig erscheint</a:t>
            </a:r>
          </a:p>
          <a:p>
            <a:r>
              <a:rPr lang="de-DE" dirty="0"/>
              <a:t>Play-Befehl – Beistrich – Option-Doppelpunt-Wert</a:t>
            </a:r>
          </a:p>
          <a:p>
            <a:pPr lvl="1"/>
            <a:r>
              <a:rPr lang="de-DE" i="1" dirty="0" err="1"/>
              <a:t>play</a:t>
            </a:r>
            <a:r>
              <a:rPr lang="de-DE" i="1" dirty="0"/>
              <a:t> 50, </a:t>
            </a:r>
            <a:r>
              <a:rPr lang="de-DE" i="1" dirty="0" err="1"/>
              <a:t>amp</a:t>
            </a:r>
            <a:r>
              <a:rPr lang="de-DE" i="1" dirty="0"/>
              <a:t>: 0.1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95EDF8-FD8D-460C-ABF2-BF577967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61" y="365125"/>
            <a:ext cx="4673155" cy="2965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DCBE7E-3130-4815-B9AB-DAF9B80A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61" y="3657599"/>
            <a:ext cx="4673155" cy="2965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723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Breitbild</PresentationFormat>
  <Paragraphs>126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„Sonic Pi“ – Learning to programm with music</vt:lpstr>
      <vt:lpstr>Allgemeines</vt:lpstr>
      <vt:lpstr>Programmoberfläche</vt:lpstr>
      <vt:lpstr>Erste Befehle</vt:lpstr>
      <vt:lpstr>Akkorde abspielen</vt:lpstr>
      <vt:lpstr>Noten per Namen</vt:lpstr>
      <vt:lpstr>Samples</vt:lpstr>
      <vt:lpstr>Synths - Synthesizer</vt:lpstr>
      <vt:lpstr>Optionen</vt:lpstr>
      <vt:lpstr>Optionen</vt:lpstr>
      <vt:lpstr>Samples dehnen</vt:lpstr>
      <vt:lpstr>Akkorde und Arpeggios</vt:lpstr>
      <vt:lpstr>Iterationen</vt:lpstr>
      <vt:lpstr>Schleifen</vt:lpstr>
      <vt:lpstr>Funktionen definieren</vt:lpstr>
      <vt:lpstr>Variablen </vt:lpstr>
      <vt:lpstr>Eigenen Sound aufnehmen</vt:lpstr>
      <vt:lpstr>Zufallsmelodie</vt:lpstr>
      <vt:lpstr>Zufälliges Cutten von Zufallstönen</vt:lpstr>
      <vt:lpstr>Melodien</vt:lpstr>
      <vt:lpstr>Live Coding basics</vt:lpstr>
      <vt:lpstr>Live Coding</vt:lpstr>
      <vt:lpstr>Demobeispiel mit live_loops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 Pi</dc:title>
  <dc:creator>mario</dc:creator>
  <cp:lastModifiedBy>mario</cp:lastModifiedBy>
  <cp:revision>80</cp:revision>
  <cp:lastPrinted>2018-11-07T00:08:11Z</cp:lastPrinted>
  <dcterms:created xsi:type="dcterms:W3CDTF">2018-05-01T12:10:45Z</dcterms:created>
  <dcterms:modified xsi:type="dcterms:W3CDTF">2018-11-08T14:59:24Z</dcterms:modified>
</cp:coreProperties>
</file>